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2" r:id="rId3"/>
    <p:sldId id="264" r:id="rId4"/>
    <p:sldId id="263" r:id="rId5"/>
    <p:sldId id="265" r:id="rId6"/>
    <p:sldId id="258" r:id="rId7"/>
    <p:sldId id="266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9/29/2019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xu08nwgGNF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" TargetMode="External"/><Relationship Id="rId3" Type="http://schemas.microsoft.com/office/2007/relationships/hdphoto" Target="../media/hdphoto1.wdp"/><Relationship Id="rId7" Type="http://schemas.openxmlformats.org/officeDocument/2006/relationships/hyperlink" Target="https://cs.wikipedia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nasiptaci.info/hrdlicka-divoka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www.birdlife.cz/ptak-roku-2019-hrdlicka-divoka/" TargetMode="External"/><Relationship Id="rId4" Type="http://schemas.openxmlformats.org/officeDocument/2006/relationships/image" Target="../media/image11.jpg"/><Relationship Id="rId9" Type="http://schemas.openxmlformats.org/officeDocument/2006/relationships/hyperlink" Target="http://ziva.avcr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D1195-03DC-44EC-B8FD-8CC902F844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Hrdlička divoká 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9AD7BA-D6B7-4DF6-93CC-C4B23B128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10070592" cy="211328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Pták roku 2019</a:t>
            </a:r>
          </a:p>
          <a:p>
            <a:endParaRPr lang="cs-CZ" dirty="0"/>
          </a:p>
          <a:p>
            <a:r>
              <a:rPr lang="cs-CZ" dirty="0"/>
              <a:t>                                </a:t>
            </a:r>
          </a:p>
          <a:p>
            <a:endParaRPr lang="cs-CZ" dirty="0"/>
          </a:p>
          <a:p>
            <a:pPr algn="r"/>
            <a:r>
              <a:rPr lang="cs-CZ" sz="1600" i="1" dirty="0"/>
              <a:t>Vypracovala Hana Švecová, Mateřská škola Libiš, 2019</a:t>
            </a:r>
          </a:p>
        </p:txBody>
      </p:sp>
    </p:spTree>
    <p:extLst>
      <p:ext uri="{BB962C8B-B14F-4D97-AF65-F5344CB8AC3E}">
        <p14:creationId xmlns:p14="http://schemas.microsoft.com/office/powerpoint/2010/main" val="400107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EB9D992-2C07-41D6-A9B6-DA44569FF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EDA38AE-45B7-448D-BFD5-A87027CDC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4D3A6CF-3B0E-4565-A453-3F5B4993D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6" name="Zástupný obsah 5" descr="Obsah obrázku pták, zvíře, hrabaví, holub&#10;&#10;Popis byl vytvořen automaticky">
            <a:extLst>
              <a:ext uri="{FF2B5EF4-FFF2-40B4-BE49-F238E27FC236}">
                <a16:creationId xmlns:a16="http://schemas.microsoft.com/office/drawing/2014/main" id="{F856F559-B038-4C34-BC74-23B646D37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28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4EA0CB-817F-4705-860A-1632125E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762B8F-86C0-4B27-9911-12B1F241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dirty="0"/>
              <a:t>Hrdlička divoká</a:t>
            </a:r>
            <a:endParaRPr lang="en-US" sz="40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B960C6-D88B-428C-9405-325DE0D5C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Velikost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Délka</a:t>
            </a:r>
            <a:r>
              <a:rPr lang="en-US" sz="2800" dirty="0">
                <a:solidFill>
                  <a:schemeClr val="tx1"/>
                </a:solidFill>
              </a:rPr>
              <a:t>: 25-27 cm.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Rozpětí</a:t>
            </a:r>
            <a:r>
              <a:rPr lang="cs-CZ" sz="2800" dirty="0">
                <a:solidFill>
                  <a:schemeClr val="tx1"/>
                </a:solidFill>
              </a:rPr>
              <a:t> křídel</a:t>
            </a:r>
            <a:r>
              <a:rPr lang="en-US" sz="2800" dirty="0">
                <a:solidFill>
                  <a:schemeClr val="tx1"/>
                </a:solidFill>
              </a:rPr>
              <a:t>: 49-55 cm.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Hmotnost</a:t>
            </a:r>
            <a:r>
              <a:rPr lang="en-US" sz="2800" dirty="0">
                <a:solidFill>
                  <a:schemeClr val="tx1"/>
                </a:solidFill>
              </a:rPr>
              <a:t>: 125-184 g.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75E0AD-E718-4EE0-BA3D-496A7C5E3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AD86D46-DFEB-48BD-AAD3-F56155CB9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E9AADDA-24F7-40FF-B2DC-649C2D13A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63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EB9D992-2C07-41D6-A9B6-DA44569FF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EDA38AE-45B7-448D-BFD5-A87027CDC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4D3A6CF-3B0E-4565-A453-3F5B4993D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6" name="Zástupný obsah 5" descr="Obsah obrázku pták, zvíře, hrabaví, vsedě&#10;&#10;Popis byl vytvořen automaticky">
            <a:extLst>
              <a:ext uri="{FF2B5EF4-FFF2-40B4-BE49-F238E27FC236}">
                <a16:creationId xmlns:a16="http://schemas.microsoft.com/office/drawing/2014/main" id="{D1F0E37E-193B-4EF1-84C1-6CB3BAAC8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6780" r="20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3884964-73BC-4492-9C4B-01BD487C1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6" y="0"/>
            <a:ext cx="4639734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762B8F-86C0-4B27-9911-12B1F241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Potrava 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B960C6-D88B-428C-9405-325DE0D5C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S</a:t>
            </a:r>
            <a:r>
              <a:rPr lang="en-US" sz="2000" dirty="0" err="1">
                <a:solidFill>
                  <a:schemeClr val="tx1"/>
                </a:solidFill>
              </a:rPr>
              <a:t>emen</a:t>
            </a:r>
            <a:r>
              <a:rPr lang="cs-CZ" sz="2000" dirty="0">
                <a:solidFill>
                  <a:schemeClr val="tx1"/>
                </a:solidFill>
              </a:rPr>
              <a:t>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kulturních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rostlin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hlavně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pšenice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kukuřice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také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ječmenu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žita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slunečnice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hrachu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vikve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prosa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máku</a:t>
            </a:r>
            <a:endParaRPr lang="cs-CZ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Semena </a:t>
            </a:r>
            <a:r>
              <a:rPr lang="en-US" sz="2000" dirty="0" err="1">
                <a:solidFill>
                  <a:schemeClr val="tx1"/>
                </a:solidFill>
              </a:rPr>
              <a:t>planých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rostlin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plevel</a:t>
            </a:r>
            <a:r>
              <a:rPr lang="cs-CZ" sz="2000" dirty="0">
                <a:solidFill>
                  <a:schemeClr val="tx1"/>
                </a:solidFill>
              </a:rPr>
              <a:t>ů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D</a:t>
            </a:r>
            <a:r>
              <a:rPr lang="en-US" sz="2000" dirty="0" err="1">
                <a:solidFill>
                  <a:schemeClr val="tx1"/>
                </a:solidFill>
              </a:rPr>
              <a:t>robn</a:t>
            </a:r>
            <a:r>
              <a:rPr lang="cs-CZ" sz="2000" dirty="0">
                <a:solidFill>
                  <a:schemeClr val="tx1"/>
                </a:solidFill>
              </a:rPr>
              <a:t>í </a:t>
            </a:r>
            <a:r>
              <a:rPr lang="en-US" sz="2000" dirty="0" err="1">
                <a:solidFill>
                  <a:schemeClr val="tx1"/>
                </a:solidFill>
              </a:rPr>
              <a:t>měkkýši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patrně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kvůli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obsahu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vápníku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ulitách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endParaRPr lang="cs-CZ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1"/>
                </a:solidFill>
              </a:rPr>
              <a:t>Vz</a:t>
            </a:r>
            <a:r>
              <a:rPr lang="en-US" sz="2000" dirty="0" err="1">
                <a:solidFill>
                  <a:schemeClr val="tx1"/>
                </a:solidFill>
              </a:rPr>
              <a:t>ácně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hmyz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Potravu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sbírá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zemi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C59035-11A0-4F69-86CA-B9E925191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3BAE490-B91A-418F-A7AB-68EB822F4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DB05369-8B7F-486A-A4F1-F37A0DFB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168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5EB9D992-2C07-41D6-A9B6-DA44569FF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EDA38AE-45B7-448D-BFD5-A87027CDC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4D3A6CF-3B0E-4565-A453-3F5B4993D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18" name="Zástupný obsah 17" descr="Obsah obrázku pták, hrabaví, holub, zvíře&#10;&#10;Popis byl vytvořen automaticky">
            <a:extLst>
              <a:ext uri="{FF2B5EF4-FFF2-40B4-BE49-F238E27FC236}">
                <a16:creationId xmlns:a16="http://schemas.microsoft.com/office/drawing/2014/main" id="{7589C83B-8681-41CF-AABA-9E138E70E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15039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6B271163-1E03-43CD-BDE9-0233CAE1A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762B8F-86C0-4B27-9911-12B1F241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Popis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B960C6-D88B-428C-9405-325DE0D5C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Hrdlička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divoká</a:t>
            </a:r>
            <a:r>
              <a:rPr lang="en-US" sz="1800" dirty="0">
                <a:solidFill>
                  <a:schemeClr val="tx1"/>
                </a:solidFill>
              </a:rPr>
              <a:t> je </a:t>
            </a:r>
            <a:r>
              <a:rPr lang="en-US" sz="1800">
                <a:solidFill>
                  <a:schemeClr val="tx1"/>
                </a:solidFill>
              </a:rPr>
              <a:t>pták</a:t>
            </a:r>
            <a:r>
              <a:rPr lang="en-US" sz="1800" dirty="0">
                <a:solidFill>
                  <a:schemeClr val="tx1"/>
                </a:solidFill>
              </a:rPr>
              <a:t> o </a:t>
            </a:r>
            <a:r>
              <a:rPr lang="en-US" sz="1800">
                <a:solidFill>
                  <a:schemeClr val="tx1"/>
                </a:solidFill>
              </a:rPr>
              <a:t>něco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menší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>
                <a:solidFill>
                  <a:schemeClr val="tx1"/>
                </a:solidFill>
              </a:rPr>
              <a:t>útlejší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než hrdlička zahradní 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holub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domácí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Má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delší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okrouhlý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ocas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>
                <a:solidFill>
                  <a:schemeClr val="tx1"/>
                </a:solidFill>
              </a:rPr>
              <a:t>který</a:t>
            </a:r>
            <a:r>
              <a:rPr lang="en-US" sz="1800" dirty="0">
                <a:solidFill>
                  <a:schemeClr val="tx1"/>
                </a:solidFill>
              </a:rPr>
              <a:t> je v </a:t>
            </a:r>
            <a:r>
              <a:rPr lang="en-US" sz="1800">
                <a:solidFill>
                  <a:schemeClr val="tx1"/>
                </a:solidFill>
              </a:rPr>
              <a:t>letu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vějířovitě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roztažen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>
                <a:solidFill>
                  <a:schemeClr val="tx1"/>
                </a:solidFill>
              </a:rPr>
              <a:t>takže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jsou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viditelné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bílé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špičky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rýdovacích</a:t>
            </a:r>
            <a:r>
              <a:rPr lang="en-US" sz="1800" dirty="0">
                <a:solidFill>
                  <a:schemeClr val="tx1"/>
                </a:solidFill>
              </a:rPr>
              <a:t> per.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Hřbet</a:t>
            </a:r>
            <a:r>
              <a:rPr lang="en-US" sz="1800" dirty="0">
                <a:solidFill>
                  <a:schemeClr val="tx1"/>
                </a:solidFill>
              </a:rPr>
              <a:t> je </a:t>
            </a:r>
            <a:r>
              <a:rPr lang="en-US" sz="1800">
                <a:solidFill>
                  <a:schemeClr val="tx1"/>
                </a:solidFill>
              </a:rPr>
              <a:t>rezavě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hnědý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>
                <a:solidFill>
                  <a:schemeClr val="tx1"/>
                </a:solidFill>
              </a:rPr>
              <a:t>hrdlo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>
                <a:solidFill>
                  <a:schemeClr val="tx1"/>
                </a:solidFill>
              </a:rPr>
              <a:t>hruď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jsou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vínově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načervenalé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Na </a:t>
            </a:r>
            <a:r>
              <a:rPr lang="en-US" sz="1800">
                <a:solidFill>
                  <a:schemeClr val="tx1"/>
                </a:solidFill>
              </a:rPr>
              <a:t>krku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má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trojitou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černou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pásku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>
                <a:solidFill>
                  <a:schemeClr val="tx1"/>
                </a:solidFill>
              </a:rPr>
              <a:t>Samec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>
                <a:solidFill>
                  <a:schemeClr val="tx1"/>
                </a:solidFill>
              </a:rPr>
              <a:t>samice</a:t>
            </a:r>
            <a:r>
              <a:rPr lang="en-US" sz="1800" dirty="0">
                <a:solidFill>
                  <a:schemeClr val="tx1"/>
                </a:solidFill>
              </a:rPr>
              <a:t> se </a:t>
            </a:r>
            <a:r>
              <a:rPr lang="en-US" sz="1800">
                <a:solidFill>
                  <a:schemeClr val="tx1"/>
                </a:solidFill>
              </a:rPr>
              <a:t>navzájem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neliší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>
                <a:solidFill>
                  <a:schemeClr val="tx1"/>
                </a:solidFill>
              </a:rPr>
              <a:t>mláďata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jsou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hlavě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>
                <a:solidFill>
                  <a:schemeClr val="tx1"/>
                </a:solidFill>
              </a:rPr>
              <a:t>zádech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>
                <a:solidFill>
                  <a:schemeClr val="tx1"/>
                </a:solidFill>
              </a:rPr>
              <a:t>křídlech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hnědší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Let </a:t>
            </a:r>
            <a:r>
              <a:rPr lang="en-US" sz="1800">
                <a:solidFill>
                  <a:schemeClr val="tx1"/>
                </a:solidFill>
              </a:rPr>
              <a:t>charakterizují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trhavé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údery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křídel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3A84125-19BF-4B89-B0B6-72CD1A073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BCDD38B-753F-4DF4-8B85-FD3D5A11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A78B783-89C6-45C9-95E7-2441AC748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18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EB9D992-2C07-41D6-A9B6-DA44569FF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DA38AE-45B7-448D-BFD5-A87027CDC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4D3A6CF-3B0E-4565-A453-3F5B4993D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7" name="Zástupný obsah 6" descr="Obsah obrázku strom, exteriér, objekt v exteriéru, tráva&#10;&#10;Popis byl vytvořen automaticky">
            <a:extLst>
              <a:ext uri="{FF2B5EF4-FFF2-40B4-BE49-F238E27FC236}">
                <a16:creationId xmlns:a16="http://schemas.microsoft.com/office/drawing/2014/main" id="{2F3BD9B4-8DAD-4076-B3F9-E3EF5439F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7443" r="16213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4EA0CB-817F-4705-860A-1632125E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762B8F-86C0-4B27-9911-12B1F241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Hnízdění – </a:t>
            </a:r>
            <a:br>
              <a:rPr lang="en-US" sz="2200"/>
            </a:br>
            <a:br>
              <a:rPr lang="en-US" sz="2200"/>
            </a:br>
            <a:r>
              <a:rPr lang="en-US" sz="2200"/>
              <a:t>hnízdo je jednoduchá stavba z větviček, kam snáší vždy dvě vejce. 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B960C6-D88B-428C-9405-325DE0D5C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hnízdí</a:t>
            </a:r>
            <a:r>
              <a:rPr lang="en-US" sz="1800" dirty="0">
                <a:solidFill>
                  <a:schemeClr val="tx1"/>
                </a:solidFill>
              </a:rPr>
              <a:t> v </a:t>
            </a:r>
            <a:r>
              <a:rPr lang="en-US" sz="1800" dirty="0" err="1">
                <a:solidFill>
                  <a:schemeClr val="tx1"/>
                </a:solidFill>
              </a:rPr>
              <a:t>otevřené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krajině</a:t>
            </a:r>
            <a:r>
              <a:rPr lang="en-US" sz="1800" dirty="0">
                <a:solidFill>
                  <a:schemeClr val="tx1"/>
                </a:solidFill>
              </a:rPr>
              <a:t> s </a:t>
            </a:r>
            <a:r>
              <a:rPr lang="en-US" sz="1800" dirty="0" err="1">
                <a:solidFill>
                  <a:schemeClr val="tx1"/>
                </a:solidFill>
              </a:rPr>
              <a:t>křovinami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skupinami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stromů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lesíky</a:t>
            </a:r>
            <a:r>
              <a:rPr lang="en-US" sz="1800" dirty="0">
                <a:solidFill>
                  <a:schemeClr val="tx1"/>
                </a:solidFill>
              </a:rPr>
              <a:t> v </a:t>
            </a:r>
            <a:r>
              <a:rPr lang="en-US" sz="1800" dirty="0" err="1">
                <a:solidFill>
                  <a:schemeClr val="tx1"/>
                </a:solidFill>
              </a:rPr>
              <a:t>květnu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až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červenci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jednou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ročně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Hnízdo</a:t>
            </a:r>
            <a:r>
              <a:rPr lang="en-US" sz="1800" dirty="0">
                <a:solidFill>
                  <a:schemeClr val="tx1"/>
                </a:solidFill>
              </a:rPr>
              <a:t> je </a:t>
            </a:r>
            <a:r>
              <a:rPr lang="en-US" sz="1800" dirty="0" err="1">
                <a:solidFill>
                  <a:schemeClr val="tx1"/>
                </a:solidFill>
              </a:rPr>
              <a:t>talířovitá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stavba</a:t>
            </a:r>
            <a:r>
              <a:rPr lang="en-US" sz="1800" dirty="0">
                <a:solidFill>
                  <a:schemeClr val="tx1"/>
                </a:solidFill>
              </a:rPr>
              <a:t> z </a:t>
            </a:r>
            <a:r>
              <a:rPr lang="en-US" sz="1800" dirty="0" err="1">
                <a:solidFill>
                  <a:schemeClr val="tx1"/>
                </a:solidFill>
              </a:rPr>
              <a:t>klacíků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větviček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umístěná</a:t>
            </a:r>
            <a:r>
              <a:rPr lang="en-US" sz="1800" dirty="0">
                <a:solidFill>
                  <a:schemeClr val="tx1"/>
                </a:solidFill>
              </a:rPr>
              <a:t> v </a:t>
            </a:r>
            <a:r>
              <a:rPr lang="en-US" sz="1800" dirty="0" err="1">
                <a:solidFill>
                  <a:schemeClr val="tx1"/>
                </a:solidFill>
              </a:rPr>
              <a:t>křoví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Samice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snáší</a:t>
            </a:r>
            <a:r>
              <a:rPr lang="en-US" sz="1800" dirty="0">
                <a:solidFill>
                  <a:schemeClr val="tx1"/>
                </a:solidFill>
              </a:rPr>
              <a:t> 2 </a:t>
            </a:r>
            <a:r>
              <a:rPr lang="en-US" sz="1800" dirty="0" err="1">
                <a:solidFill>
                  <a:schemeClr val="tx1"/>
                </a:solidFill>
              </a:rPr>
              <a:t>bílá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vejce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kterých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sedí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oba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rodiče</a:t>
            </a:r>
            <a:r>
              <a:rPr lang="en-US" sz="1800" dirty="0">
                <a:solidFill>
                  <a:schemeClr val="tx1"/>
                </a:solidFill>
              </a:rPr>
              <a:t> po </a:t>
            </a:r>
            <a:r>
              <a:rPr lang="en-US" sz="1800" dirty="0" err="1">
                <a:solidFill>
                  <a:schemeClr val="tx1"/>
                </a:solidFill>
              </a:rPr>
              <a:t>dobu</a:t>
            </a:r>
            <a:r>
              <a:rPr lang="en-US" sz="1800" dirty="0">
                <a:solidFill>
                  <a:schemeClr val="tx1"/>
                </a:solidFill>
              </a:rPr>
              <a:t> 14 – 16 </a:t>
            </a:r>
            <a:r>
              <a:rPr lang="en-US" sz="1800" dirty="0" err="1">
                <a:solidFill>
                  <a:schemeClr val="tx1"/>
                </a:solidFill>
              </a:rPr>
              <a:t>dnů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mláďata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poté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krmí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též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oba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rodiče</a:t>
            </a:r>
            <a:r>
              <a:rPr lang="en-US" sz="1800" dirty="0">
                <a:solidFill>
                  <a:schemeClr val="tx1"/>
                </a:solidFill>
              </a:rPr>
              <a:t> po </a:t>
            </a:r>
            <a:r>
              <a:rPr lang="en-US" sz="1800" dirty="0" err="1">
                <a:solidFill>
                  <a:schemeClr val="tx1"/>
                </a:solidFill>
              </a:rPr>
              <a:t>dobu</a:t>
            </a:r>
            <a:r>
              <a:rPr lang="en-US" sz="1800" dirty="0">
                <a:solidFill>
                  <a:schemeClr val="tx1"/>
                </a:solidFill>
              </a:rPr>
              <a:t> 3 </a:t>
            </a:r>
            <a:r>
              <a:rPr lang="en-US" sz="1800" dirty="0" err="1">
                <a:solidFill>
                  <a:schemeClr val="tx1"/>
                </a:solidFill>
              </a:rPr>
              <a:t>týdnů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Hrdlička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divoká</a:t>
            </a:r>
            <a:r>
              <a:rPr lang="en-US" sz="1800" dirty="0">
                <a:solidFill>
                  <a:schemeClr val="tx1"/>
                </a:solidFill>
              </a:rPr>
              <a:t> je </a:t>
            </a:r>
            <a:r>
              <a:rPr lang="en-US" sz="1800" dirty="0" err="1">
                <a:solidFill>
                  <a:schemeClr val="tx1"/>
                </a:solidFill>
              </a:rPr>
              <a:t>tažný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pták</a:t>
            </a:r>
            <a:r>
              <a:rPr lang="en-US" sz="1800" dirty="0">
                <a:solidFill>
                  <a:schemeClr val="tx1"/>
                </a:solidFill>
              </a:rPr>
              <a:t>, ze </a:t>
            </a:r>
            <a:r>
              <a:rPr lang="en-US" sz="1800" dirty="0" err="1">
                <a:solidFill>
                  <a:schemeClr val="tx1"/>
                </a:solidFill>
              </a:rPr>
              <a:t>zimovišť</a:t>
            </a:r>
            <a:r>
              <a:rPr lang="en-US" sz="1800" dirty="0">
                <a:solidFill>
                  <a:schemeClr val="tx1"/>
                </a:solidFill>
              </a:rPr>
              <a:t> v </a:t>
            </a:r>
            <a:r>
              <a:rPr lang="en-US" sz="1800" dirty="0" err="1">
                <a:solidFill>
                  <a:schemeClr val="tx1"/>
                </a:solidFill>
              </a:rPr>
              <a:t>afrických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savanách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jižně</a:t>
            </a:r>
            <a:r>
              <a:rPr lang="en-US" sz="1800" dirty="0">
                <a:solidFill>
                  <a:schemeClr val="tx1"/>
                </a:solidFill>
              </a:rPr>
              <a:t> od </a:t>
            </a:r>
            <a:r>
              <a:rPr lang="en-US" sz="1800" dirty="0" err="1">
                <a:solidFill>
                  <a:schemeClr val="tx1"/>
                </a:solidFill>
              </a:rPr>
              <a:t>Sahary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přilétá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přelomu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dubna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května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odlétá</a:t>
            </a:r>
            <a:r>
              <a:rPr lang="en-US" sz="1800" dirty="0">
                <a:solidFill>
                  <a:schemeClr val="tx1"/>
                </a:solidFill>
              </a:rPr>
              <a:t> v </a:t>
            </a:r>
            <a:r>
              <a:rPr lang="en-US" sz="1800" dirty="0" err="1">
                <a:solidFill>
                  <a:schemeClr val="tx1"/>
                </a:solidFill>
              </a:rPr>
              <a:t>září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75E0AD-E718-4EE0-BA3D-496A7C5E3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AD86D46-DFEB-48BD-AAD3-F56155CB9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E9AADDA-24F7-40FF-B2DC-649C2D13A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03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E0213-49A8-4B34-9058-D75D6B329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884" y="791817"/>
            <a:ext cx="3200400" cy="1737360"/>
          </a:xfrm>
        </p:spPr>
        <p:txBody>
          <a:bodyPr>
            <a:normAutofit/>
          </a:bodyPr>
          <a:lstStyle/>
          <a:p>
            <a:r>
              <a:rPr lang="cs-CZ" dirty="0"/>
              <a:t>Jak se</a:t>
            </a:r>
            <a:br>
              <a:rPr lang="cs-CZ" dirty="0"/>
            </a:br>
            <a:r>
              <a:rPr lang="cs-CZ" sz="2800" dirty="0"/>
              <a:t>hrdlička divoká </a:t>
            </a:r>
            <a:r>
              <a:rPr lang="cs-CZ" dirty="0"/>
              <a:t>ozývá</a:t>
            </a:r>
          </a:p>
        </p:txBody>
      </p:sp>
      <p:pic>
        <p:nvPicPr>
          <p:cNvPr id="5" name="Online médium 4" title="Turtle Dove. Birds in the spring.">
            <a:hlinkClick r:id="" action="ppaction://media"/>
            <a:extLst>
              <a:ext uri="{FF2B5EF4-FFF2-40B4-BE49-F238E27FC236}">
                <a16:creationId xmlns:a16="http://schemas.microsoft.com/office/drawing/2014/main" id="{82A4BAF9-93C1-45FB-B8DF-2B02EB2EB64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1191" y="451729"/>
            <a:ext cx="7297567" cy="5473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CDCCEA7-C4D3-4112-B1B7-71665DE3E4F8}"/>
              </a:ext>
            </a:extLst>
          </p:cNvPr>
          <p:cNvSpPr txBox="1"/>
          <p:nvPr/>
        </p:nvSpPr>
        <p:spPr>
          <a:xfrm>
            <a:off x="1443366" y="6221605"/>
            <a:ext cx="601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https://www.youtube.com/watch?v=xu08nwgGNFc</a:t>
            </a:r>
          </a:p>
        </p:txBody>
      </p:sp>
    </p:spTree>
    <p:extLst>
      <p:ext uri="{BB962C8B-B14F-4D97-AF65-F5344CB8AC3E}">
        <p14:creationId xmlns:p14="http://schemas.microsoft.com/office/powerpoint/2010/main" val="190126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EB9D992-2C07-41D6-A9B6-DA44569FF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EDA38AE-45B7-448D-BFD5-A87027CDC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4D3A6CF-3B0E-4565-A453-3F5B4993D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9B7C65A-96F4-417F-8D33-78B8A2FB8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1073425"/>
            <a:ext cx="3677264" cy="20408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Je </a:t>
            </a:r>
            <a:r>
              <a:rPr lang="en-US" sz="3600" dirty="0" err="1">
                <a:solidFill>
                  <a:schemeClr val="tx1"/>
                </a:solidFill>
              </a:rPr>
              <a:t>řazena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mezi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lovnou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zvěř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br>
              <a:rPr lang="cs-CZ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ale </a:t>
            </a:r>
            <a:r>
              <a:rPr lang="en-US" sz="3600" dirty="0" err="1">
                <a:solidFill>
                  <a:schemeClr val="tx1"/>
                </a:solidFill>
              </a:rPr>
              <a:t>celoročně</a:t>
            </a:r>
            <a:r>
              <a:rPr lang="en-US" sz="3600" dirty="0">
                <a:solidFill>
                  <a:schemeClr val="tx1"/>
                </a:solidFill>
              </a:rPr>
              <a:t> je </a:t>
            </a:r>
            <a:r>
              <a:rPr lang="en-US" sz="3600" dirty="0" err="1">
                <a:solidFill>
                  <a:schemeClr val="tx1"/>
                </a:solidFill>
              </a:rPr>
              <a:t>hájená</a:t>
            </a:r>
            <a:endParaRPr lang="en-US" sz="3600" dirty="0"/>
          </a:p>
        </p:txBody>
      </p:sp>
      <p:pic>
        <p:nvPicPr>
          <p:cNvPr id="6" name="Zástupný obsah 5" descr="Obsah obrázku pták, zvíře, holub, hrabaví&#10;&#10;Popis byl vytvořen automaticky">
            <a:extLst>
              <a:ext uri="{FF2B5EF4-FFF2-40B4-BE49-F238E27FC236}">
                <a16:creationId xmlns:a16="http://schemas.microsoft.com/office/drawing/2014/main" id="{794A5CAF-AF8F-4C78-B552-D37FCF869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44" r="10595" b="-1"/>
          <a:stretch/>
        </p:blipFill>
        <p:spPr>
          <a:xfrm>
            <a:off x="633999" y="640080"/>
            <a:ext cx="6912217" cy="5588101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148192-1A9B-4E45-978B-8170DDC60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65805" y="3299791"/>
            <a:ext cx="3677263" cy="291419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</a:rPr>
              <a:t>Hrdlička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divoká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patří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mezi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rychle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ubývající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ptačí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druhy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naší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krajiny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cs-CZ" sz="20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</a:rPr>
              <a:t>Setkat</a:t>
            </a:r>
            <a:r>
              <a:rPr lang="en-US" sz="2000" dirty="0">
                <a:solidFill>
                  <a:schemeClr val="tx1"/>
                </a:solidFill>
              </a:rPr>
              <a:t> se s </a:t>
            </a:r>
            <a:r>
              <a:rPr lang="en-US" sz="2000" dirty="0" err="1">
                <a:solidFill>
                  <a:schemeClr val="tx1"/>
                </a:solidFill>
              </a:rPr>
              <a:t>tímto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plachým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opeřencem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přírodě</a:t>
            </a:r>
            <a:r>
              <a:rPr lang="en-US" sz="2000" dirty="0">
                <a:solidFill>
                  <a:schemeClr val="tx1"/>
                </a:solidFill>
              </a:rPr>
              <a:t> je </a:t>
            </a:r>
            <a:r>
              <a:rPr lang="en-US" sz="2000" dirty="0" err="1">
                <a:solidFill>
                  <a:schemeClr val="tx1"/>
                </a:solidFill>
              </a:rPr>
              <a:t>čím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dál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větší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vzácnost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3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3">
            <a:extLst>
              <a:ext uri="{FF2B5EF4-FFF2-40B4-BE49-F238E27FC236}">
                <a16:creationId xmlns:a16="http://schemas.microsoft.com/office/drawing/2014/main" id="{5EB9D992-2C07-41D6-A9B6-DA44569FF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EDA38AE-45B7-448D-BFD5-A87027CDC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4D3A6CF-3B0E-4565-A453-3F5B4993D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8" name="Obrázek 7" descr="Obsah obrázku pták, holub, hrabaví, zvíře&#10;&#10;Popis byl vytvořen automaticky">
            <a:extLst>
              <a:ext uri="{FF2B5EF4-FFF2-40B4-BE49-F238E27FC236}">
                <a16:creationId xmlns:a16="http://schemas.microsoft.com/office/drawing/2014/main" id="{2D2233DF-52D7-4B0C-BD6F-ADFB6518D9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14" r="31139" b="-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5" name="Rectangle 27">
            <a:extLst>
              <a:ext uri="{FF2B5EF4-FFF2-40B4-BE49-F238E27FC236}">
                <a16:creationId xmlns:a16="http://schemas.microsoft.com/office/drawing/2014/main" id="{8C4EA0CB-817F-4705-860A-1632125E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D0F06A-99AA-4580-BFEF-D5D2F7BB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47414D-AD3B-452D-B608-7169C744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hlinkClick r:id="rId6"/>
              </a:rPr>
              <a:t>http://www.nasiptaci.info/hrdlicka-divoka/</a:t>
            </a:r>
            <a:endParaRPr lang="en-US" sz="1800" dirty="0"/>
          </a:p>
          <a:p>
            <a:r>
              <a:rPr lang="en-US" sz="1800" dirty="0">
                <a:hlinkClick r:id="rId7"/>
              </a:rPr>
              <a:t>https://cs.wikipedia.org/</a:t>
            </a:r>
            <a:endParaRPr lang="en-US" sz="1800" dirty="0"/>
          </a:p>
          <a:p>
            <a:r>
              <a:rPr lang="en-US" sz="1800" dirty="0">
                <a:hlinkClick r:id="rId8"/>
              </a:rPr>
              <a:t>https://www.youtube.com/</a:t>
            </a:r>
            <a:endParaRPr lang="en-US" sz="1800" dirty="0"/>
          </a:p>
          <a:p>
            <a:r>
              <a:rPr lang="en-US" sz="1800" dirty="0">
                <a:hlinkClick r:id="rId9"/>
              </a:rPr>
              <a:t>http://ziva.avcr.cz/</a:t>
            </a:r>
            <a:endParaRPr lang="en-US" sz="1800" dirty="0"/>
          </a:p>
          <a:p>
            <a:r>
              <a:rPr lang="en-US" sz="1800" dirty="0">
                <a:hlinkClick r:id="rId10"/>
              </a:rPr>
              <a:t>https://www.birdlife.cz/ptak-roku-2019-hrdlicka-divoka/</a:t>
            </a:r>
            <a:endParaRPr lang="en-US" sz="1800" dirty="0"/>
          </a:p>
          <a:p>
            <a:endParaRPr lang="en-US" sz="1800" dirty="0"/>
          </a:p>
          <a:p>
            <a:pPr marL="0"/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grpSp>
        <p:nvGrpSpPr>
          <p:cNvPr id="36" name="Group 29">
            <a:extLst>
              <a:ext uri="{FF2B5EF4-FFF2-40B4-BE49-F238E27FC236}">
                <a16:creationId xmlns:a16="http://schemas.microsoft.com/office/drawing/2014/main" id="{D375E0AD-E718-4EE0-BA3D-496A7C5E3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AD86D46-DFEB-48BD-AAD3-F56155CB9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E9AADDA-24F7-40FF-B2DC-649C2D13A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93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341</Words>
  <Application>Microsoft Office PowerPoint</Application>
  <PresentationFormat>Širokoúhlá obrazovka</PresentationFormat>
  <Paragraphs>47</Paragraphs>
  <Slides>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Rockwell Extra Bold</vt:lpstr>
      <vt:lpstr>Wingdings</vt:lpstr>
      <vt:lpstr>Dřevo</vt:lpstr>
      <vt:lpstr>Hrdlička divoká  </vt:lpstr>
      <vt:lpstr>Hrdlička divoká</vt:lpstr>
      <vt:lpstr>Potrava </vt:lpstr>
      <vt:lpstr>Popis </vt:lpstr>
      <vt:lpstr>Hnízdění –   hnízdo je jednoduchá stavba z větviček, kam snáší vždy dvě vejce.  </vt:lpstr>
      <vt:lpstr>Jak se hrdlička divoká ozývá</vt:lpstr>
      <vt:lpstr>Je řazena mezi lovnou zvěř,  ale celoročně je hájená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Hrdlička divoká  </dc:title>
  <dc:creator>Hana Švecová</dc:creator>
  <cp:lastModifiedBy>Hana Švecová</cp:lastModifiedBy>
  <cp:revision>5</cp:revision>
  <dcterms:created xsi:type="dcterms:W3CDTF">2019-09-29T13:18:56Z</dcterms:created>
  <dcterms:modified xsi:type="dcterms:W3CDTF">2019-09-29T13:31:16Z</dcterms:modified>
</cp:coreProperties>
</file>